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3" r:id="rId5"/>
    <p:sldId id="267" r:id="rId6"/>
    <p:sldId id="264" r:id="rId7"/>
    <p:sldId id="273" r:id="rId8"/>
    <p:sldId id="260" r:id="rId9"/>
    <p:sldId id="270" r:id="rId10"/>
    <p:sldId id="271" r:id="rId11"/>
    <p:sldId id="269" r:id="rId12"/>
    <p:sldId id="261" r:id="rId13"/>
    <p:sldId id="265" r:id="rId14"/>
    <p:sldId id="262" r:id="rId15"/>
    <p:sldId id="274" r:id="rId16"/>
    <p:sldId id="276" r:id="rId17"/>
    <p:sldId id="278" r:id="rId18"/>
    <p:sldId id="277" r:id="rId19"/>
    <p:sldId id="275" r:id="rId20"/>
    <p:sldId id="280" r:id="rId21"/>
    <p:sldId id="266" r:id="rId22"/>
    <p:sldId id="272" r:id="rId23"/>
    <p:sldId id="279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4712"/>
  </p:normalViewPr>
  <p:slideViewPr>
    <p:cSldViewPr snapToGrid="0" snapToObjects="1">
      <p:cViewPr>
        <p:scale>
          <a:sx n="109" d="100"/>
          <a:sy n="109" d="100"/>
        </p:scale>
        <p:origin x="112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B9C48-40FB-A44E-A18C-98A4B3414BC5}" type="datetimeFigureOut">
              <a:rPr lang="en-US" smtClean="0"/>
              <a:t>6/29/16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79DC3-F31D-464D-BC81-F6C53F60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13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also how they were</a:t>
            </a:r>
            <a:r>
              <a:rPr lang="en-US" baseline="0" dirty="0" smtClean="0"/>
              <a:t> processed. ENCODE: I processed with Mango.  Young: old version of Mango. </a:t>
            </a:r>
            <a:r>
              <a:rPr lang="en-US" baseline="0" dirty="0" err="1" smtClean="0"/>
              <a:t>Ruan</a:t>
            </a:r>
            <a:r>
              <a:rPr lang="en-US" baseline="0" dirty="0" smtClean="0"/>
              <a:t>: less statistically stringent one.  </a:t>
            </a:r>
            <a:r>
              <a:rPr lang="en-US" baseline="0" dirty="0" err="1" smtClean="0"/>
              <a:t>Ruan</a:t>
            </a:r>
            <a:r>
              <a:rPr lang="en-US" baseline="0" dirty="0" smtClean="0"/>
              <a:t> data is very deeply sequenced, great resolution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79DC3-F31D-464D-BC81-F6C53F602F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5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Generally, ’E’ does more</a:t>
            </a:r>
            <a:r>
              <a:rPr lang="en-US" baseline="0" dirty="0" smtClean="0"/>
              <a:t> poorly.  This may indicate that looping-based models don’t do as well, which would advise against using TADs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79DC3-F31D-464D-BC81-F6C53F602F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9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13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9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4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1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4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5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9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5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C46B4-E05C-904D-B28B-94EBA691DD08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165D9-AD21-A744-9034-7001C30B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Rotation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2016 rotation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40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between old and new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406" y="1379950"/>
            <a:ext cx="8033358" cy="5020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9919" y="6216133"/>
            <a:ext cx="996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 e.g., 90.1% of the FANTOM5 enhancer set overlap with at least one of the chromhmm_dnase.2000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1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genome coverage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35" y="1558534"/>
            <a:ext cx="62103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0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genes to enhancers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51353" y="4659682"/>
            <a:ext cx="11210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56768" y="4444132"/>
            <a:ext cx="302712" cy="2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95568" y="4483797"/>
            <a:ext cx="302712" cy="2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 rot="18994189">
            <a:off x="2237961" y="3434268"/>
            <a:ext cx="7716078" cy="739860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18359" y="4578262"/>
            <a:ext cx="1089765" cy="162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Enhancer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972812" y="4578262"/>
            <a:ext cx="751562" cy="162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6296" y="5412350"/>
            <a:ext cx="2242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“Point-to-point” (P2P)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2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12" y="2057049"/>
            <a:ext cx="5016848" cy="36395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3852" y="6200384"/>
            <a:ext cx="812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Ji et al 2016 – 3D chromosome regulatory landscape of human pluripotent stem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6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genes to enhancers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51353" y="4659682"/>
            <a:ext cx="11210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56768" y="4444132"/>
            <a:ext cx="302712" cy="2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95568" y="4483797"/>
            <a:ext cx="302712" cy="2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 rot="18994189">
            <a:off x="2237961" y="3434268"/>
            <a:ext cx="7716078" cy="739860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18359" y="4578262"/>
            <a:ext cx="1089765" cy="162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Enhancer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73378" y="4578263"/>
            <a:ext cx="751562" cy="162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6296" y="5412350"/>
            <a:ext cx="202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“Encompassing” (E)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64858" y="4572000"/>
            <a:ext cx="1089765" cy="162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Enhancer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12285" y="6075123"/>
            <a:ext cx="297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(CTCF/</a:t>
            </a:r>
            <a:r>
              <a:rPr lang="en-US" dirty="0" err="1" smtClean="0"/>
              <a:t>Cohesin</a:t>
            </a:r>
            <a:r>
              <a:rPr lang="en-US" dirty="0" smtClean="0"/>
              <a:t> </a:t>
            </a:r>
            <a:r>
              <a:rPr lang="en-US" dirty="0" err="1" smtClean="0"/>
              <a:t>ChIA</a:t>
            </a:r>
            <a:r>
              <a:rPr lang="en-US" dirty="0" smtClean="0"/>
              <a:t>-PET only)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1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genome coverage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1370643"/>
            <a:ext cx="74803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5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49" y="225653"/>
            <a:ext cx="6978902" cy="663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49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 these definitions capture peaks?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76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09550"/>
            <a:ext cx="112268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9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6146800" cy="643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77" y="365125"/>
            <a:ext cx="61468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1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052186" y="3294345"/>
            <a:ext cx="10571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160724" y="3219189"/>
            <a:ext cx="751562" cy="162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Gene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4661769" y="2800081"/>
            <a:ext cx="498955" cy="488509"/>
          </a:xfrm>
          <a:custGeom>
            <a:avLst/>
            <a:gdLst>
              <a:gd name="connsiteX0" fmla="*/ 0 w 713984"/>
              <a:gd name="connsiteY0" fmla="*/ 1077250 h 1077250"/>
              <a:gd name="connsiteX1" fmla="*/ 338203 w 713984"/>
              <a:gd name="connsiteY1" fmla="*/ 12 h 1077250"/>
              <a:gd name="connsiteX2" fmla="*/ 713984 w 713984"/>
              <a:gd name="connsiteY2" fmla="*/ 1052198 h 1077250"/>
              <a:gd name="connsiteX3" fmla="*/ 713984 w 713984"/>
              <a:gd name="connsiteY3" fmla="*/ 1052198 h 107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984" h="1077250">
                <a:moveTo>
                  <a:pt x="0" y="1077250"/>
                </a:moveTo>
                <a:cubicBezTo>
                  <a:pt x="109603" y="540718"/>
                  <a:pt x="219206" y="4187"/>
                  <a:pt x="338203" y="12"/>
                </a:cubicBezTo>
                <a:cubicBezTo>
                  <a:pt x="457200" y="-4163"/>
                  <a:pt x="713984" y="1052198"/>
                  <a:pt x="713984" y="1052198"/>
                </a:cubicBezTo>
                <a:lnTo>
                  <a:pt x="713984" y="1052198"/>
                </a:lnTo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52186" y="3219189"/>
            <a:ext cx="1089765" cy="162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Enhancer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04761" y="3212925"/>
            <a:ext cx="1089765" cy="162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Enhancer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073013" y="3212926"/>
            <a:ext cx="1089765" cy="162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Enhancer 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10368417" y="2729663"/>
            <a:ext cx="498955" cy="488509"/>
          </a:xfrm>
          <a:custGeom>
            <a:avLst/>
            <a:gdLst>
              <a:gd name="connsiteX0" fmla="*/ 0 w 713984"/>
              <a:gd name="connsiteY0" fmla="*/ 1077250 h 1077250"/>
              <a:gd name="connsiteX1" fmla="*/ 338203 w 713984"/>
              <a:gd name="connsiteY1" fmla="*/ 12 h 1077250"/>
              <a:gd name="connsiteX2" fmla="*/ 713984 w 713984"/>
              <a:gd name="connsiteY2" fmla="*/ 1052198 h 1077250"/>
              <a:gd name="connsiteX3" fmla="*/ 713984 w 713984"/>
              <a:gd name="connsiteY3" fmla="*/ 1052198 h 107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984" h="1077250">
                <a:moveTo>
                  <a:pt x="0" y="1077250"/>
                </a:moveTo>
                <a:cubicBezTo>
                  <a:pt x="109603" y="540718"/>
                  <a:pt x="219206" y="4187"/>
                  <a:pt x="338203" y="12"/>
                </a:cubicBezTo>
                <a:cubicBezTo>
                  <a:pt x="457200" y="-4163"/>
                  <a:pt x="713984" y="1052198"/>
                  <a:pt x="713984" y="1052198"/>
                </a:cubicBezTo>
                <a:lnTo>
                  <a:pt x="713984" y="1052198"/>
                </a:lnTo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rved Left Arrow 17"/>
          <p:cNvSpPr/>
          <p:nvPr/>
        </p:nvSpPr>
        <p:spPr>
          <a:xfrm rot="4947662">
            <a:off x="6600430" y="3106456"/>
            <a:ext cx="388307" cy="17285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Left Arrow 18"/>
          <p:cNvSpPr/>
          <p:nvPr/>
        </p:nvSpPr>
        <p:spPr>
          <a:xfrm rot="4947662">
            <a:off x="7887623" y="2226411"/>
            <a:ext cx="388307" cy="43254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14159" y="38079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94526" y="420445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893513" y="3207171"/>
            <a:ext cx="751562" cy="162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2739" y="5974915"/>
            <a:ext cx="717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What is the most “effective” manner for assigning distal peaks to genes?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15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Chipenrich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4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3462"/>
            <a:ext cx="8808481" cy="61659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23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5" y="242754"/>
            <a:ext cx="11486193" cy="647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4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catching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358117"/>
            <a:ext cx="112903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0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eQTLs</a:t>
            </a:r>
            <a:endParaRPr lang="en-US" dirty="0" smtClean="0"/>
          </a:p>
          <a:p>
            <a:r>
              <a:rPr lang="en-US" dirty="0" smtClean="0"/>
              <a:t>Chromosome capture (</a:t>
            </a:r>
            <a:r>
              <a:rPr lang="en-US" dirty="0" err="1" smtClean="0"/>
              <a:t>ChIA</a:t>
            </a:r>
            <a:r>
              <a:rPr lang="en-US" dirty="0" smtClean="0"/>
              <a:t>-PET / </a:t>
            </a:r>
            <a:r>
              <a:rPr lang="en-US" dirty="0" err="1" smtClean="0"/>
              <a:t>HiC</a:t>
            </a:r>
            <a:r>
              <a:rPr lang="en-US" dirty="0" smtClean="0"/>
              <a:t> / 5C /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9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eQTLs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52186" y="3294345"/>
            <a:ext cx="10571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20218" y="3219190"/>
            <a:ext cx="1645085" cy="162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3853" y="34446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987441" y="2906038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96000" y="2707709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22515" y="2572011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52186" y="5551117"/>
            <a:ext cx="10571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720218" y="5475962"/>
            <a:ext cx="1645085" cy="162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Gene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87441" y="5162810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96000" y="4964481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22515" y="4828783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36915" y="5316347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450903" y="4642029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536503" y="4506330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181600" y="5253717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34000" y="5067915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52186" y="3219189"/>
            <a:ext cx="1089765" cy="162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Enhancer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833853" y="569516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52186" y="5469697"/>
            <a:ext cx="1089765" cy="162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Enhancer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GTEx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85" y="0"/>
            <a:ext cx="5237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3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ChIA</a:t>
            </a:r>
            <a:r>
              <a:rPr lang="en-US" dirty="0" smtClean="0"/>
              <a:t>-PET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18356" y="6037545"/>
            <a:ext cx="873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Steensel</a:t>
            </a:r>
            <a:r>
              <a:rPr lang="en-US" dirty="0" smtClean="0"/>
              <a:t> and Dekker 2010.  Genomic tools for unraveling chromosome architecture (Nature)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91" y="1528175"/>
            <a:ext cx="9583663" cy="4153596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9883036" y="5093049"/>
            <a:ext cx="1014608" cy="3933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8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ChIA</a:t>
            </a:r>
            <a:r>
              <a:rPr lang="en-US" dirty="0" smtClean="0"/>
              <a:t>-PET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</a:t>
            </a:r>
          </a:p>
          <a:p>
            <a:pPr lvl="1"/>
            <a:r>
              <a:rPr lang="en-US" dirty="0" smtClean="0"/>
              <a:t>3x Pol2</a:t>
            </a:r>
          </a:p>
          <a:p>
            <a:pPr lvl="1"/>
            <a:r>
              <a:rPr lang="en-US" dirty="0" smtClean="0"/>
              <a:t>2x CTCF</a:t>
            </a:r>
          </a:p>
          <a:p>
            <a:pPr lvl="1"/>
            <a:r>
              <a:rPr lang="en-US" dirty="0" smtClean="0"/>
              <a:t>3x histone marks -- H3K4me1, H3K4me2, H3K4me3</a:t>
            </a:r>
          </a:p>
          <a:p>
            <a:pPr lvl="1"/>
            <a:r>
              <a:rPr lang="en-US" dirty="0" smtClean="0"/>
              <a:t>1x Rad21</a:t>
            </a:r>
          </a:p>
          <a:p>
            <a:r>
              <a:rPr lang="en-US" dirty="0" smtClean="0"/>
              <a:t>Young lab</a:t>
            </a:r>
          </a:p>
          <a:p>
            <a:pPr lvl="1"/>
            <a:r>
              <a:rPr lang="en-US" dirty="0" smtClean="0"/>
              <a:t>2x </a:t>
            </a:r>
            <a:r>
              <a:rPr lang="en-US" dirty="0" err="1" smtClean="0"/>
              <a:t>Cohesin</a:t>
            </a:r>
            <a:r>
              <a:rPr lang="en-US" dirty="0" smtClean="0"/>
              <a:t> (</a:t>
            </a:r>
            <a:r>
              <a:rPr lang="en-US" dirty="0" err="1" smtClean="0"/>
              <a:t>hESCs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Ruan</a:t>
            </a:r>
            <a:r>
              <a:rPr lang="en-US" dirty="0" smtClean="0"/>
              <a:t> lab (recent publication)</a:t>
            </a:r>
          </a:p>
          <a:p>
            <a:pPr lvl="1"/>
            <a:r>
              <a:rPr lang="en-US" dirty="0" smtClean="0"/>
              <a:t>2x CTCF (GM12878, HeLa)</a:t>
            </a:r>
          </a:p>
          <a:p>
            <a:pPr lvl="1"/>
            <a:r>
              <a:rPr lang="en-US" dirty="0" smtClean="0"/>
              <a:t>1x Pol2 (HeLa)</a:t>
            </a:r>
          </a:p>
        </p:txBody>
      </p:sp>
    </p:spTree>
    <p:extLst>
      <p:ext uri="{BB962C8B-B14F-4D97-AF65-F5344CB8AC3E}">
        <p14:creationId xmlns:p14="http://schemas.microsoft.com/office/powerpoint/2010/main" val="16776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enhancer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 FANTOM5</a:t>
            </a:r>
          </a:p>
          <a:p>
            <a:pPr lvl="1"/>
            <a:r>
              <a:rPr lang="en-US" dirty="0" smtClean="0"/>
              <a:t>Bi-directional transcription, </a:t>
            </a:r>
            <a:r>
              <a:rPr lang="en-US" dirty="0" smtClean="0"/>
              <a:t>CAGE</a:t>
            </a:r>
          </a:p>
          <a:p>
            <a:pPr lvl="1"/>
            <a:r>
              <a:rPr lang="en-US" dirty="0" smtClean="0"/>
              <a:t>(Extended to 2kb)</a:t>
            </a:r>
            <a:endParaRPr lang="en-US" dirty="0" smtClean="0"/>
          </a:p>
          <a:p>
            <a:r>
              <a:rPr lang="en-US" dirty="0" err="1" smtClean="0"/>
              <a:t>ChromHMM</a:t>
            </a:r>
            <a:r>
              <a:rPr lang="en-US" dirty="0" smtClean="0"/>
              <a:t> (ENCODE)</a:t>
            </a:r>
          </a:p>
          <a:p>
            <a:pPr lvl="1"/>
            <a:r>
              <a:rPr lang="en-US" dirty="0" smtClean="0"/>
              <a:t>9 cell types</a:t>
            </a:r>
          </a:p>
          <a:p>
            <a:r>
              <a:rPr lang="en-US" dirty="0" smtClean="0"/>
              <a:t>DNase-</a:t>
            </a:r>
            <a:r>
              <a:rPr lang="en-US" dirty="0" err="1" smtClean="0"/>
              <a:t>seq</a:t>
            </a:r>
            <a:r>
              <a:rPr lang="en-US" dirty="0" smtClean="0"/>
              <a:t> (ENCODE)</a:t>
            </a:r>
          </a:p>
          <a:p>
            <a:pPr lvl="1"/>
            <a:r>
              <a:rPr lang="en-US" dirty="0" smtClean="0"/>
              <a:t>125 cell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52186" y="3294345"/>
            <a:ext cx="10571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15232" y="3207171"/>
            <a:ext cx="613776" cy="1928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200400" y="3207172"/>
            <a:ext cx="559494" cy="1928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01841" y="3210852"/>
            <a:ext cx="701457" cy="1711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052186" y="764270"/>
            <a:ext cx="10571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315232" y="677096"/>
            <a:ext cx="613776" cy="1928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200400" y="677097"/>
            <a:ext cx="559494" cy="1928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901841" y="680777"/>
            <a:ext cx="701457" cy="1711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52186" y="1455289"/>
            <a:ext cx="10571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160724" y="1368115"/>
            <a:ext cx="313150" cy="17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329836" y="1368115"/>
            <a:ext cx="315237" cy="192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874690" y="1368115"/>
            <a:ext cx="313150" cy="17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52186" y="3918009"/>
            <a:ext cx="10571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60724" y="3830835"/>
            <a:ext cx="313150" cy="17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315232" y="3830835"/>
            <a:ext cx="613776" cy="1928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329836" y="3830835"/>
            <a:ext cx="315237" cy="192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01841" y="3834516"/>
            <a:ext cx="701457" cy="1711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874690" y="3830835"/>
            <a:ext cx="313150" cy="17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052186" y="4607140"/>
            <a:ext cx="10571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052186" y="4501431"/>
            <a:ext cx="1227551" cy="2114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943616" y="4501432"/>
            <a:ext cx="1215025" cy="2114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052186" y="5296270"/>
            <a:ext cx="10571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645056" y="4501432"/>
            <a:ext cx="1215025" cy="2114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052186" y="5208587"/>
            <a:ext cx="1227551" cy="2114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943616" y="5208587"/>
            <a:ext cx="1227551" cy="2114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81602" y="5172537"/>
            <a:ext cx="1227551" cy="2114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645056" y="5205840"/>
            <a:ext cx="1227551" cy="2114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0183660" y="2981195"/>
            <a:ext cx="14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Chromhmm.0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846227" y="3589670"/>
            <a:ext cx="215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Chromhmm_dnase.0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9931823" y="4258304"/>
            <a:ext cx="182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Chromhmm.2000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9724579" y="5014621"/>
            <a:ext cx="25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Chromhmm_dnase.2000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200400" y="3832146"/>
            <a:ext cx="559494" cy="1928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331539" y="3848607"/>
            <a:ext cx="313150" cy="174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380460" y="5215663"/>
            <a:ext cx="313150" cy="191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497028" y="5205840"/>
            <a:ext cx="1227551" cy="2114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9512446" y="434930"/>
            <a:ext cx="237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ChromHMM</a:t>
            </a:r>
            <a:r>
              <a:rPr lang="en-US" dirty="0" smtClean="0"/>
              <a:t> enhancers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0256729" y="1116093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1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294</Words>
  <Application>Microsoft Macintosh PowerPoint</Application>
  <PresentationFormat>Widescreen</PresentationFormat>
  <Paragraphs>70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Wingdings</vt:lpstr>
      <vt:lpstr>Arial</vt:lpstr>
      <vt:lpstr>Office Theme</vt:lpstr>
      <vt:lpstr>Rotation summary</vt:lpstr>
      <vt:lpstr>PowerPoint Presentation</vt:lpstr>
      <vt:lpstr>Potential methods</vt:lpstr>
      <vt:lpstr>eQTLs </vt:lpstr>
      <vt:lpstr>GTEx</vt:lpstr>
      <vt:lpstr>ChIA-PET</vt:lpstr>
      <vt:lpstr>ChIA-PET data sources</vt:lpstr>
      <vt:lpstr>Expanding enhancer lists</vt:lpstr>
      <vt:lpstr>PowerPoint Presentation</vt:lpstr>
      <vt:lpstr>Overlap between old and new</vt:lpstr>
      <vt:lpstr>Total genome coverage</vt:lpstr>
      <vt:lpstr>Linking genes to enhancers</vt:lpstr>
      <vt:lpstr>PowerPoint Presentation</vt:lpstr>
      <vt:lpstr>Linking genes to enhancers</vt:lpstr>
      <vt:lpstr>Total genome coverage</vt:lpstr>
      <vt:lpstr>PowerPoint Presentation</vt:lpstr>
      <vt:lpstr>How well do these definitions capture peaks?</vt:lpstr>
      <vt:lpstr>PowerPoint Presentation</vt:lpstr>
      <vt:lpstr>PowerPoint Presentation</vt:lpstr>
      <vt:lpstr>Chipenrich</vt:lpstr>
      <vt:lpstr>PowerPoint Presentation</vt:lpstr>
      <vt:lpstr>PowerPoint Presentation</vt:lpstr>
      <vt:lpstr>PowerPoint Presentation</vt:lpstr>
      <vt:lpstr>Peak catching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Orchard</dc:creator>
  <cp:lastModifiedBy>Peter Orchard</cp:lastModifiedBy>
  <cp:revision>35</cp:revision>
  <dcterms:created xsi:type="dcterms:W3CDTF">2016-06-27T18:20:49Z</dcterms:created>
  <dcterms:modified xsi:type="dcterms:W3CDTF">2016-06-30T13:42:35Z</dcterms:modified>
</cp:coreProperties>
</file>